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6" r:id="rId2"/>
    <p:sldId id="378" r:id="rId3"/>
    <p:sldId id="379" r:id="rId4"/>
    <p:sldId id="380" r:id="rId5"/>
    <p:sldId id="381" r:id="rId6"/>
    <p:sldId id="385" r:id="rId7"/>
    <p:sldId id="382" r:id="rId8"/>
    <p:sldId id="383" r:id="rId9"/>
    <p:sldId id="384" r:id="rId10"/>
    <p:sldId id="386" r:id="rId11"/>
    <p:sldId id="387" r:id="rId12"/>
    <p:sldId id="272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>
      <p:cViewPr varScale="1">
        <p:scale>
          <a:sx n="76" d="100"/>
          <a:sy n="76" d="100"/>
        </p:scale>
        <p:origin x="638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D9F26C-12ED-47FE-A1C4-5AE4EB8C3149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C4D1C10-430C-4C01-B62F-56F9A478EC2D}">
      <dgm:prSet custT="1"/>
      <dgm:spPr/>
      <dgm:t>
        <a:bodyPr/>
        <a:lstStyle/>
        <a:p>
          <a:pPr rtl="0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Организации внутренней и внешней политики РФ.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5399DC-0757-4919-B293-0458DE03978C}" type="parTrans" cxnId="{2CF754BB-8378-4B05-B25A-416EC3602829}">
      <dgm:prSet/>
      <dgm:spPr/>
      <dgm:t>
        <a:bodyPr/>
        <a:lstStyle/>
        <a:p>
          <a:endParaRPr lang="ru-RU"/>
        </a:p>
      </dgm:t>
    </dgm:pt>
    <dgm:pt modelId="{016E2C85-2CB3-4721-AEE1-36DF1BE7EDC0}" type="sibTrans" cxnId="{2CF754BB-8378-4B05-B25A-416EC3602829}">
      <dgm:prSet/>
      <dgm:spPr/>
      <dgm:t>
        <a:bodyPr/>
        <a:lstStyle/>
        <a:p>
          <a:endParaRPr lang="ru-RU"/>
        </a:p>
      </dgm:t>
    </dgm:pt>
    <dgm:pt modelId="{41E1C20D-8A19-42D3-A4BB-395C6FEBC75E}">
      <dgm:prSet custT="1"/>
      <dgm:spPr/>
      <dgm:t>
        <a:bodyPr/>
        <a:lstStyle/>
        <a:p>
          <a:pPr rtl="0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Осуществлении взаимодействия органов публичной власти.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307CA3-EF93-41D9-88EC-BB844F80DF45}" type="parTrans" cxnId="{1D858ABC-9F73-41EE-9FBF-AAAA8A7AAB2A}">
      <dgm:prSet/>
      <dgm:spPr/>
      <dgm:t>
        <a:bodyPr/>
        <a:lstStyle/>
        <a:p>
          <a:endParaRPr lang="ru-RU"/>
        </a:p>
      </dgm:t>
    </dgm:pt>
    <dgm:pt modelId="{4C7CE9CD-12B6-4F89-89D0-A6F2A9CA80C1}" type="sibTrans" cxnId="{1D858ABC-9F73-41EE-9FBF-AAAA8A7AAB2A}">
      <dgm:prSet/>
      <dgm:spPr/>
      <dgm:t>
        <a:bodyPr/>
        <a:lstStyle/>
        <a:p>
          <a:endParaRPr lang="ru-RU"/>
        </a:p>
      </dgm:t>
    </dgm:pt>
    <dgm:pt modelId="{E01EBEE0-10EC-477D-80FC-499EA112D6BF}">
      <dgm:prSet custT="1"/>
      <dgm:spPr/>
      <dgm:t>
        <a:bodyPr/>
        <a:lstStyle/>
        <a:p>
          <a:pPr rtl="0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Обеспечении единства системы исполнительной власти РФ и т.д.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BD06E3-224C-4202-A586-F49CDB94733B}" type="parTrans" cxnId="{D0B7AC81-56C6-4497-8CF3-CC6BF9AFCB3B}">
      <dgm:prSet/>
      <dgm:spPr/>
      <dgm:t>
        <a:bodyPr/>
        <a:lstStyle/>
        <a:p>
          <a:endParaRPr lang="ru-RU"/>
        </a:p>
      </dgm:t>
    </dgm:pt>
    <dgm:pt modelId="{EEAF7E12-6687-49CD-8BD2-67659A547689}" type="sibTrans" cxnId="{D0B7AC81-56C6-4497-8CF3-CC6BF9AFCB3B}">
      <dgm:prSet/>
      <dgm:spPr/>
      <dgm:t>
        <a:bodyPr/>
        <a:lstStyle/>
        <a:p>
          <a:endParaRPr lang="ru-RU"/>
        </a:p>
      </dgm:t>
    </dgm:pt>
    <dgm:pt modelId="{36B79AF6-B795-4E43-A5EE-A0B633DBBC2E}" type="pres">
      <dgm:prSet presAssocID="{EAD9F26C-12ED-47FE-A1C4-5AE4EB8C3149}" presName="Name0" presStyleCnt="0">
        <dgm:presLayoutVars>
          <dgm:chMax val="7"/>
          <dgm:chPref val="7"/>
          <dgm:dir/>
        </dgm:presLayoutVars>
      </dgm:prSet>
      <dgm:spPr/>
    </dgm:pt>
    <dgm:pt modelId="{33B5DB7F-8518-498C-A6C7-3F85A5869ECD}" type="pres">
      <dgm:prSet presAssocID="{EAD9F26C-12ED-47FE-A1C4-5AE4EB8C3149}" presName="Name1" presStyleCnt="0"/>
      <dgm:spPr/>
    </dgm:pt>
    <dgm:pt modelId="{5E879B5C-5B28-4E54-A702-C6F71C5A3D91}" type="pres">
      <dgm:prSet presAssocID="{EAD9F26C-12ED-47FE-A1C4-5AE4EB8C3149}" presName="cycle" presStyleCnt="0"/>
      <dgm:spPr/>
    </dgm:pt>
    <dgm:pt modelId="{131BB78A-1F07-4021-8F38-E435043E4700}" type="pres">
      <dgm:prSet presAssocID="{EAD9F26C-12ED-47FE-A1C4-5AE4EB8C3149}" presName="srcNode" presStyleLbl="node1" presStyleIdx="0" presStyleCnt="3"/>
      <dgm:spPr/>
    </dgm:pt>
    <dgm:pt modelId="{FA3600E2-283C-4E59-8FFB-C8E328182BAF}" type="pres">
      <dgm:prSet presAssocID="{EAD9F26C-12ED-47FE-A1C4-5AE4EB8C3149}" presName="conn" presStyleLbl="parChTrans1D2" presStyleIdx="0" presStyleCnt="1"/>
      <dgm:spPr/>
    </dgm:pt>
    <dgm:pt modelId="{5D0DA1F4-F31F-4FAF-B108-07250FA7A457}" type="pres">
      <dgm:prSet presAssocID="{EAD9F26C-12ED-47FE-A1C4-5AE4EB8C3149}" presName="extraNode" presStyleLbl="node1" presStyleIdx="0" presStyleCnt="3"/>
      <dgm:spPr/>
    </dgm:pt>
    <dgm:pt modelId="{A15B829A-933F-4826-BF1E-7823BAEC5ED9}" type="pres">
      <dgm:prSet presAssocID="{EAD9F26C-12ED-47FE-A1C4-5AE4EB8C3149}" presName="dstNode" presStyleLbl="node1" presStyleIdx="0" presStyleCnt="3"/>
      <dgm:spPr/>
    </dgm:pt>
    <dgm:pt modelId="{C27C55E0-BFDD-4084-B43E-D48FEB1A6E49}" type="pres">
      <dgm:prSet presAssocID="{6C4D1C10-430C-4C01-B62F-56F9A478EC2D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984455-DD40-4BCA-ABE4-8E7322739C36}" type="pres">
      <dgm:prSet presAssocID="{6C4D1C10-430C-4C01-B62F-56F9A478EC2D}" presName="accent_1" presStyleCnt="0"/>
      <dgm:spPr/>
    </dgm:pt>
    <dgm:pt modelId="{A3D07C91-F277-4027-A1E1-962B89897D66}" type="pres">
      <dgm:prSet presAssocID="{6C4D1C10-430C-4C01-B62F-56F9A478EC2D}" presName="accentRepeatNode" presStyleLbl="solidFgAcc1" presStyleIdx="0" presStyleCnt="3"/>
      <dgm:spPr/>
    </dgm:pt>
    <dgm:pt modelId="{B5443DD0-A7BB-404A-9844-54AD418ACE12}" type="pres">
      <dgm:prSet presAssocID="{41E1C20D-8A19-42D3-A4BB-395C6FEBC75E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798156-427F-481C-B81F-72A592161963}" type="pres">
      <dgm:prSet presAssocID="{41E1C20D-8A19-42D3-A4BB-395C6FEBC75E}" presName="accent_2" presStyleCnt="0"/>
      <dgm:spPr/>
    </dgm:pt>
    <dgm:pt modelId="{6D484C80-1E32-415B-9A7D-214B91DB49EB}" type="pres">
      <dgm:prSet presAssocID="{41E1C20D-8A19-42D3-A4BB-395C6FEBC75E}" presName="accentRepeatNode" presStyleLbl="solidFgAcc1" presStyleIdx="1" presStyleCnt="3"/>
      <dgm:spPr/>
    </dgm:pt>
    <dgm:pt modelId="{986D5161-15C3-41F1-878E-24152FCB2AA0}" type="pres">
      <dgm:prSet presAssocID="{E01EBEE0-10EC-477D-80FC-499EA112D6BF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4D3A70-F742-4DAD-9034-AE440F5065F2}" type="pres">
      <dgm:prSet presAssocID="{E01EBEE0-10EC-477D-80FC-499EA112D6BF}" presName="accent_3" presStyleCnt="0"/>
      <dgm:spPr/>
    </dgm:pt>
    <dgm:pt modelId="{CF803A76-989A-4608-B8E9-812F19BE55A7}" type="pres">
      <dgm:prSet presAssocID="{E01EBEE0-10EC-477D-80FC-499EA112D6BF}" presName="accentRepeatNode" presStyleLbl="solidFgAcc1" presStyleIdx="2" presStyleCnt="3"/>
      <dgm:spPr/>
    </dgm:pt>
  </dgm:ptLst>
  <dgm:cxnLst>
    <dgm:cxn modelId="{BBDAAAA3-BAF8-470E-9A57-8ED4F0BDD5BA}" type="presOf" srcId="{6C4D1C10-430C-4C01-B62F-56F9A478EC2D}" destId="{C27C55E0-BFDD-4084-B43E-D48FEB1A6E49}" srcOrd="0" destOrd="0" presId="urn:microsoft.com/office/officeart/2008/layout/VerticalCurvedList"/>
    <dgm:cxn modelId="{2F110A88-C906-4620-99ED-A317EC9F7343}" type="presOf" srcId="{41E1C20D-8A19-42D3-A4BB-395C6FEBC75E}" destId="{B5443DD0-A7BB-404A-9844-54AD418ACE12}" srcOrd="0" destOrd="0" presId="urn:microsoft.com/office/officeart/2008/layout/VerticalCurvedList"/>
    <dgm:cxn modelId="{1D858ABC-9F73-41EE-9FBF-AAAA8A7AAB2A}" srcId="{EAD9F26C-12ED-47FE-A1C4-5AE4EB8C3149}" destId="{41E1C20D-8A19-42D3-A4BB-395C6FEBC75E}" srcOrd="1" destOrd="0" parTransId="{C8307CA3-EF93-41D9-88EC-BB844F80DF45}" sibTransId="{4C7CE9CD-12B6-4F89-89D0-A6F2A9CA80C1}"/>
    <dgm:cxn modelId="{2CF754BB-8378-4B05-B25A-416EC3602829}" srcId="{EAD9F26C-12ED-47FE-A1C4-5AE4EB8C3149}" destId="{6C4D1C10-430C-4C01-B62F-56F9A478EC2D}" srcOrd="0" destOrd="0" parTransId="{815399DC-0757-4919-B293-0458DE03978C}" sibTransId="{016E2C85-2CB3-4721-AEE1-36DF1BE7EDC0}"/>
    <dgm:cxn modelId="{79E69ABB-CC74-4D9E-9490-D447FD6C9F34}" type="presOf" srcId="{016E2C85-2CB3-4721-AEE1-36DF1BE7EDC0}" destId="{FA3600E2-283C-4E59-8FFB-C8E328182BAF}" srcOrd="0" destOrd="0" presId="urn:microsoft.com/office/officeart/2008/layout/VerticalCurvedList"/>
    <dgm:cxn modelId="{010DEDFE-13F2-411F-8690-453551E2B7E2}" type="presOf" srcId="{EAD9F26C-12ED-47FE-A1C4-5AE4EB8C3149}" destId="{36B79AF6-B795-4E43-A5EE-A0B633DBBC2E}" srcOrd="0" destOrd="0" presId="urn:microsoft.com/office/officeart/2008/layout/VerticalCurvedList"/>
    <dgm:cxn modelId="{D0B7AC81-56C6-4497-8CF3-CC6BF9AFCB3B}" srcId="{EAD9F26C-12ED-47FE-A1C4-5AE4EB8C3149}" destId="{E01EBEE0-10EC-477D-80FC-499EA112D6BF}" srcOrd="2" destOrd="0" parTransId="{C8BD06E3-224C-4202-A586-F49CDB94733B}" sibTransId="{EEAF7E12-6687-49CD-8BD2-67659A547689}"/>
    <dgm:cxn modelId="{464B5E06-73A6-47DA-A18C-D0F2F1475DA5}" type="presOf" srcId="{E01EBEE0-10EC-477D-80FC-499EA112D6BF}" destId="{986D5161-15C3-41F1-878E-24152FCB2AA0}" srcOrd="0" destOrd="0" presId="urn:microsoft.com/office/officeart/2008/layout/VerticalCurvedList"/>
    <dgm:cxn modelId="{F882A6D8-3D63-456D-A4C4-9D5F061275EA}" type="presParOf" srcId="{36B79AF6-B795-4E43-A5EE-A0B633DBBC2E}" destId="{33B5DB7F-8518-498C-A6C7-3F85A5869ECD}" srcOrd="0" destOrd="0" presId="urn:microsoft.com/office/officeart/2008/layout/VerticalCurvedList"/>
    <dgm:cxn modelId="{47F559D8-A8D4-4D77-BD61-CD8051FD7AEA}" type="presParOf" srcId="{33B5DB7F-8518-498C-A6C7-3F85A5869ECD}" destId="{5E879B5C-5B28-4E54-A702-C6F71C5A3D91}" srcOrd="0" destOrd="0" presId="urn:microsoft.com/office/officeart/2008/layout/VerticalCurvedList"/>
    <dgm:cxn modelId="{D3512884-107A-4C2D-8346-21570818B246}" type="presParOf" srcId="{5E879B5C-5B28-4E54-A702-C6F71C5A3D91}" destId="{131BB78A-1F07-4021-8F38-E435043E4700}" srcOrd="0" destOrd="0" presId="urn:microsoft.com/office/officeart/2008/layout/VerticalCurvedList"/>
    <dgm:cxn modelId="{292BB11E-D22F-4486-BEFE-7C8AA9E1685A}" type="presParOf" srcId="{5E879B5C-5B28-4E54-A702-C6F71C5A3D91}" destId="{FA3600E2-283C-4E59-8FFB-C8E328182BAF}" srcOrd="1" destOrd="0" presId="urn:microsoft.com/office/officeart/2008/layout/VerticalCurvedList"/>
    <dgm:cxn modelId="{C151D639-54A7-4CF5-B7BE-7BBFFB308BF4}" type="presParOf" srcId="{5E879B5C-5B28-4E54-A702-C6F71C5A3D91}" destId="{5D0DA1F4-F31F-4FAF-B108-07250FA7A457}" srcOrd="2" destOrd="0" presId="urn:microsoft.com/office/officeart/2008/layout/VerticalCurvedList"/>
    <dgm:cxn modelId="{C7B3B3BE-D653-4F6F-902F-B32BDD5BA888}" type="presParOf" srcId="{5E879B5C-5B28-4E54-A702-C6F71C5A3D91}" destId="{A15B829A-933F-4826-BF1E-7823BAEC5ED9}" srcOrd="3" destOrd="0" presId="urn:microsoft.com/office/officeart/2008/layout/VerticalCurvedList"/>
    <dgm:cxn modelId="{65136C46-211F-4341-BE2A-977C94591CA3}" type="presParOf" srcId="{33B5DB7F-8518-498C-A6C7-3F85A5869ECD}" destId="{C27C55E0-BFDD-4084-B43E-D48FEB1A6E49}" srcOrd="1" destOrd="0" presId="urn:microsoft.com/office/officeart/2008/layout/VerticalCurvedList"/>
    <dgm:cxn modelId="{BEE276F1-F54A-4F72-A38D-074E8090C320}" type="presParOf" srcId="{33B5DB7F-8518-498C-A6C7-3F85A5869ECD}" destId="{E5984455-DD40-4BCA-ABE4-8E7322739C36}" srcOrd="2" destOrd="0" presId="urn:microsoft.com/office/officeart/2008/layout/VerticalCurvedList"/>
    <dgm:cxn modelId="{A744B0AD-49AE-4527-BC15-87A26C0A4BEE}" type="presParOf" srcId="{E5984455-DD40-4BCA-ABE4-8E7322739C36}" destId="{A3D07C91-F277-4027-A1E1-962B89897D66}" srcOrd="0" destOrd="0" presId="urn:microsoft.com/office/officeart/2008/layout/VerticalCurvedList"/>
    <dgm:cxn modelId="{79B4F7A4-7EC4-41CF-98FF-85612975CAC1}" type="presParOf" srcId="{33B5DB7F-8518-498C-A6C7-3F85A5869ECD}" destId="{B5443DD0-A7BB-404A-9844-54AD418ACE12}" srcOrd="3" destOrd="0" presId="urn:microsoft.com/office/officeart/2008/layout/VerticalCurvedList"/>
    <dgm:cxn modelId="{BB71BADC-7DFB-4B2C-80ED-7E5CA2194DD2}" type="presParOf" srcId="{33B5DB7F-8518-498C-A6C7-3F85A5869ECD}" destId="{64798156-427F-481C-B81F-72A592161963}" srcOrd="4" destOrd="0" presId="urn:microsoft.com/office/officeart/2008/layout/VerticalCurvedList"/>
    <dgm:cxn modelId="{77FEAAE2-8180-40B7-9940-9E3B8E2F3672}" type="presParOf" srcId="{64798156-427F-481C-B81F-72A592161963}" destId="{6D484C80-1E32-415B-9A7D-214B91DB49EB}" srcOrd="0" destOrd="0" presId="urn:microsoft.com/office/officeart/2008/layout/VerticalCurvedList"/>
    <dgm:cxn modelId="{C1A8784B-D0AE-4C9F-A983-C0EC479C429E}" type="presParOf" srcId="{33B5DB7F-8518-498C-A6C7-3F85A5869ECD}" destId="{986D5161-15C3-41F1-878E-24152FCB2AA0}" srcOrd="5" destOrd="0" presId="urn:microsoft.com/office/officeart/2008/layout/VerticalCurvedList"/>
    <dgm:cxn modelId="{CEA53D3E-7FDD-417F-96AF-B7CEB1593725}" type="presParOf" srcId="{33B5DB7F-8518-498C-A6C7-3F85A5869ECD}" destId="{834D3A70-F742-4DAD-9034-AE440F5065F2}" srcOrd="6" destOrd="0" presId="urn:microsoft.com/office/officeart/2008/layout/VerticalCurvedList"/>
    <dgm:cxn modelId="{430A50E7-D176-4DD6-B124-0631FBDA8801}" type="presParOf" srcId="{834D3A70-F742-4DAD-9034-AE440F5065F2}" destId="{CF803A76-989A-4608-B8E9-812F19BE55A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88D504-7F6D-4E7A-83CB-8DCE5BBA5D4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7F751F7-75D5-412C-BE8B-78C21CF106D2}">
      <dgm:prSet custT="1"/>
      <dgm:spPr/>
      <dgm:t>
        <a:bodyPr/>
        <a:lstStyle/>
        <a:p>
          <a:pPr rtl="0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Создание и поддержание достойного уровня жизни, благосостояния граждан.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278B70-0526-4469-9A9F-6B5B47BFFC3A}" type="parTrans" cxnId="{357EFA36-39FC-40EE-A46A-CE9FA4C696E9}">
      <dgm:prSet/>
      <dgm:spPr/>
      <dgm:t>
        <a:bodyPr/>
        <a:lstStyle/>
        <a:p>
          <a:endParaRPr lang="ru-RU"/>
        </a:p>
      </dgm:t>
    </dgm:pt>
    <dgm:pt modelId="{B00831A1-9A4A-4E42-AF9F-C6F4FF487423}" type="sibTrans" cxnId="{357EFA36-39FC-40EE-A46A-CE9FA4C696E9}">
      <dgm:prSet/>
      <dgm:spPr/>
      <dgm:t>
        <a:bodyPr/>
        <a:lstStyle/>
        <a:p>
          <a:endParaRPr lang="ru-RU"/>
        </a:p>
      </dgm:t>
    </dgm:pt>
    <dgm:pt modelId="{96973567-77B3-4F7E-8328-CA01978C9336}">
      <dgm:prSet custT="1"/>
      <dgm:spPr/>
      <dgm:t>
        <a:bodyPr/>
        <a:lstStyle/>
        <a:p>
          <a:pPr rtl="0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Обеспечение общественного порядка и безопасности.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F41EF3-2A0F-40A4-83E5-92D3E5E3AFF4}" type="parTrans" cxnId="{9A684065-B253-4B38-B4C2-9C8ED28AD0EF}">
      <dgm:prSet/>
      <dgm:spPr/>
      <dgm:t>
        <a:bodyPr/>
        <a:lstStyle/>
        <a:p>
          <a:endParaRPr lang="ru-RU"/>
        </a:p>
      </dgm:t>
    </dgm:pt>
    <dgm:pt modelId="{7F65F8A0-E566-4F35-9DBE-2744AA1D4B3E}" type="sibTrans" cxnId="{9A684065-B253-4B38-B4C2-9C8ED28AD0EF}">
      <dgm:prSet/>
      <dgm:spPr/>
      <dgm:t>
        <a:bodyPr/>
        <a:lstStyle/>
        <a:p>
          <a:endParaRPr lang="ru-RU"/>
        </a:p>
      </dgm:t>
    </dgm:pt>
    <dgm:pt modelId="{EDCFE4F9-8294-4756-AD0F-43685D63DEB6}">
      <dgm:prSet custT="1"/>
      <dgm:spPr/>
      <dgm:t>
        <a:bodyPr/>
        <a:lstStyle/>
        <a:p>
          <a:pPr rtl="0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Эффективное государственное регулирование процессов, происходящих в разных сферах его жизнедеятельности.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069EF8-08C8-4208-8E51-D8DAE3D8AAE1}" type="parTrans" cxnId="{F7C2D584-888F-4E29-B140-ABA4E688563B}">
      <dgm:prSet/>
      <dgm:spPr/>
      <dgm:t>
        <a:bodyPr/>
        <a:lstStyle/>
        <a:p>
          <a:endParaRPr lang="ru-RU"/>
        </a:p>
      </dgm:t>
    </dgm:pt>
    <dgm:pt modelId="{C36515E1-1504-421D-B9A6-EDE09BEC37E0}" type="sibTrans" cxnId="{F7C2D584-888F-4E29-B140-ABA4E688563B}">
      <dgm:prSet/>
      <dgm:spPr/>
      <dgm:t>
        <a:bodyPr/>
        <a:lstStyle/>
        <a:p>
          <a:endParaRPr lang="ru-RU"/>
        </a:p>
      </dgm:t>
    </dgm:pt>
    <dgm:pt modelId="{0918C4C1-0EB9-470A-8D21-726A0085CEC3}">
      <dgm:prSet custT="1"/>
      <dgm:spPr/>
      <dgm:t>
        <a:bodyPr/>
        <a:lstStyle/>
        <a:p>
          <a:pPr rtl="0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Эффективное регулирование рыночного механизма и механизма налогообложения.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5726E0-49A8-4966-A957-86BA1572A094}" type="parTrans" cxnId="{759EF771-ECF1-4650-A87A-C7F861C19031}">
      <dgm:prSet/>
      <dgm:spPr/>
      <dgm:t>
        <a:bodyPr/>
        <a:lstStyle/>
        <a:p>
          <a:endParaRPr lang="ru-RU"/>
        </a:p>
      </dgm:t>
    </dgm:pt>
    <dgm:pt modelId="{A3434638-BC59-4FED-9AC9-4532BB5B60F2}" type="sibTrans" cxnId="{759EF771-ECF1-4650-A87A-C7F861C19031}">
      <dgm:prSet/>
      <dgm:spPr/>
      <dgm:t>
        <a:bodyPr/>
        <a:lstStyle/>
        <a:p>
          <a:endParaRPr lang="ru-RU"/>
        </a:p>
      </dgm:t>
    </dgm:pt>
    <dgm:pt modelId="{237892DC-9621-4D7E-B6FC-4F6D755FA660}">
      <dgm:prSet custT="1"/>
      <dgm:spPr/>
      <dgm:t>
        <a:bodyPr/>
        <a:lstStyle/>
        <a:p>
          <a:pPr rtl="0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Развитие кадрового потенциала управления и т.д.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78A9B2-1FCF-4A57-9C92-A16DAAA31C81}" type="parTrans" cxnId="{177A89CD-E6B7-4111-B409-7A6993FCA94E}">
      <dgm:prSet/>
      <dgm:spPr/>
      <dgm:t>
        <a:bodyPr/>
        <a:lstStyle/>
        <a:p>
          <a:endParaRPr lang="ru-RU"/>
        </a:p>
      </dgm:t>
    </dgm:pt>
    <dgm:pt modelId="{F0D85B63-AD0A-4731-B746-39100FB427E7}" type="sibTrans" cxnId="{177A89CD-E6B7-4111-B409-7A6993FCA94E}">
      <dgm:prSet/>
      <dgm:spPr/>
      <dgm:t>
        <a:bodyPr/>
        <a:lstStyle/>
        <a:p>
          <a:endParaRPr lang="ru-RU"/>
        </a:p>
      </dgm:t>
    </dgm:pt>
    <dgm:pt modelId="{C429C70B-2E3E-47B7-8CEA-31BB3B1C5EA8}" type="pres">
      <dgm:prSet presAssocID="{3E88D504-7F6D-4E7A-83CB-8DCE5BBA5D4B}" presName="linear" presStyleCnt="0">
        <dgm:presLayoutVars>
          <dgm:animLvl val="lvl"/>
          <dgm:resizeHandles val="exact"/>
        </dgm:presLayoutVars>
      </dgm:prSet>
      <dgm:spPr/>
    </dgm:pt>
    <dgm:pt modelId="{A5CC53C7-43CE-4183-B38E-246D47333757}" type="pres">
      <dgm:prSet presAssocID="{17F751F7-75D5-412C-BE8B-78C21CF106D2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4BA9CD98-9067-4894-A108-9B07B1FD6674}" type="pres">
      <dgm:prSet presAssocID="{B00831A1-9A4A-4E42-AF9F-C6F4FF487423}" presName="spacer" presStyleCnt="0"/>
      <dgm:spPr/>
    </dgm:pt>
    <dgm:pt modelId="{3CD4A026-2FB7-4E87-8909-C1CCDEF3E3F0}" type="pres">
      <dgm:prSet presAssocID="{96973567-77B3-4F7E-8328-CA01978C933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68F5D62-5E2D-4B1C-9A43-0B41DDE0B004}" type="pres">
      <dgm:prSet presAssocID="{7F65F8A0-E566-4F35-9DBE-2744AA1D4B3E}" presName="spacer" presStyleCnt="0"/>
      <dgm:spPr/>
    </dgm:pt>
    <dgm:pt modelId="{717281AD-A51A-438B-A924-D4CF0DDE7524}" type="pres">
      <dgm:prSet presAssocID="{EDCFE4F9-8294-4756-AD0F-43685D63DEB6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49DB3FD-D126-4A4C-B2FA-45B3FC6FD67B}" type="pres">
      <dgm:prSet presAssocID="{C36515E1-1504-421D-B9A6-EDE09BEC37E0}" presName="spacer" presStyleCnt="0"/>
      <dgm:spPr/>
    </dgm:pt>
    <dgm:pt modelId="{6EB9F660-2D40-475A-BE55-3822F8E3BDB4}" type="pres">
      <dgm:prSet presAssocID="{0918C4C1-0EB9-470A-8D21-726A0085CEC3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74A0F125-EC71-4CD2-BE02-6918A5A99356}" type="pres">
      <dgm:prSet presAssocID="{A3434638-BC59-4FED-9AC9-4532BB5B60F2}" presName="spacer" presStyleCnt="0"/>
      <dgm:spPr/>
    </dgm:pt>
    <dgm:pt modelId="{E3D6B345-DFCA-499D-B107-CBC1CA53C896}" type="pres">
      <dgm:prSet presAssocID="{237892DC-9621-4D7E-B6FC-4F6D755FA660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759EF771-ECF1-4650-A87A-C7F861C19031}" srcId="{3E88D504-7F6D-4E7A-83CB-8DCE5BBA5D4B}" destId="{0918C4C1-0EB9-470A-8D21-726A0085CEC3}" srcOrd="3" destOrd="0" parTransId="{2D5726E0-49A8-4966-A957-86BA1572A094}" sibTransId="{A3434638-BC59-4FED-9AC9-4532BB5B60F2}"/>
    <dgm:cxn modelId="{F7C2D584-888F-4E29-B140-ABA4E688563B}" srcId="{3E88D504-7F6D-4E7A-83CB-8DCE5BBA5D4B}" destId="{EDCFE4F9-8294-4756-AD0F-43685D63DEB6}" srcOrd="2" destOrd="0" parTransId="{F9069EF8-08C8-4208-8E51-D8DAE3D8AAE1}" sibTransId="{C36515E1-1504-421D-B9A6-EDE09BEC37E0}"/>
    <dgm:cxn modelId="{596649A1-F9F1-4122-9B51-F6ACBF7523F3}" type="presOf" srcId="{17F751F7-75D5-412C-BE8B-78C21CF106D2}" destId="{A5CC53C7-43CE-4183-B38E-246D47333757}" srcOrd="0" destOrd="0" presId="urn:microsoft.com/office/officeart/2005/8/layout/vList2"/>
    <dgm:cxn modelId="{9A684065-B253-4B38-B4C2-9C8ED28AD0EF}" srcId="{3E88D504-7F6D-4E7A-83CB-8DCE5BBA5D4B}" destId="{96973567-77B3-4F7E-8328-CA01978C9336}" srcOrd="1" destOrd="0" parTransId="{ECF41EF3-2A0F-40A4-83E5-92D3E5E3AFF4}" sibTransId="{7F65F8A0-E566-4F35-9DBE-2744AA1D4B3E}"/>
    <dgm:cxn modelId="{923B7BA3-5FEB-450A-8CE5-1F0BBFA813C5}" type="presOf" srcId="{0918C4C1-0EB9-470A-8D21-726A0085CEC3}" destId="{6EB9F660-2D40-475A-BE55-3822F8E3BDB4}" srcOrd="0" destOrd="0" presId="urn:microsoft.com/office/officeart/2005/8/layout/vList2"/>
    <dgm:cxn modelId="{36A9D26C-7EB3-40DE-B452-1A106041C8C5}" type="presOf" srcId="{237892DC-9621-4D7E-B6FC-4F6D755FA660}" destId="{E3D6B345-DFCA-499D-B107-CBC1CA53C896}" srcOrd="0" destOrd="0" presId="urn:microsoft.com/office/officeart/2005/8/layout/vList2"/>
    <dgm:cxn modelId="{177A89CD-E6B7-4111-B409-7A6993FCA94E}" srcId="{3E88D504-7F6D-4E7A-83CB-8DCE5BBA5D4B}" destId="{237892DC-9621-4D7E-B6FC-4F6D755FA660}" srcOrd="4" destOrd="0" parTransId="{6778A9B2-1FCF-4A57-9C92-A16DAAA31C81}" sibTransId="{F0D85B63-AD0A-4731-B746-39100FB427E7}"/>
    <dgm:cxn modelId="{E19EFE14-1A6E-4C73-BA98-B7A89F72F89B}" type="presOf" srcId="{96973567-77B3-4F7E-8328-CA01978C9336}" destId="{3CD4A026-2FB7-4E87-8909-C1CCDEF3E3F0}" srcOrd="0" destOrd="0" presId="urn:microsoft.com/office/officeart/2005/8/layout/vList2"/>
    <dgm:cxn modelId="{357EFA36-39FC-40EE-A46A-CE9FA4C696E9}" srcId="{3E88D504-7F6D-4E7A-83CB-8DCE5BBA5D4B}" destId="{17F751F7-75D5-412C-BE8B-78C21CF106D2}" srcOrd="0" destOrd="0" parTransId="{81278B70-0526-4469-9A9F-6B5B47BFFC3A}" sibTransId="{B00831A1-9A4A-4E42-AF9F-C6F4FF487423}"/>
    <dgm:cxn modelId="{179126BA-23F6-4F88-8A04-8B545813FC3C}" type="presOf" srcId="{3E88D504-7F6D-4E7A-83CB-8DCE5BBA5D4B}" destId="{C429C70B-2E3E-47B7-8CEA-31BB3B1C5EA8}" srcOrd="0" destOrd="0" presId="urn:microsoft.com/office/officeart/2005/8/layout/vList2"/>
    <dgm:cxn modelId="{797236BC-7BB5-49A6-BA1B-EE6AFFF36E94}" type="presOf" srcId="{EDCFE4F9-8294-4756-AD0F-43685D63DEB6}" destId="{717281AD-A51A-438B-A924-D4CF0DDE7524}" srcOrd="0" destOrd="0" presId="urn:microsoft.com/office/officeart/2005/8/layout/vList2"/>
    <dgm:cxn modelId="{9DE1B8BA-597D-4F82-B7CC-FD916E7D71AC}" type="presParOf" srcId="{C429C70B-2E3E-47B7-8CEA-31BB3B1C5EA8}" destId="{A5CC53C7-43CE-4183-B38E-246D47333757}" srcOrd="0" destOrd="0" presId="urn:microsoft.com/office/officeart/2005/8/layout/vList2"/>
    <dgm:cxn modelId="{803754DE-98C4-49CF-820B-9304EB4F8235}" type="presParOf" srcId="{C429C70B-2E3E-47B7-8CEA-31BB3B1C5EA8}" destId="{4BA9CD98-9067-4894-A108-9B07B1FD6674}" srcOrd="1" destOrd="0" presId="urn:microsoft.com/office/officeart/2005/8/layout/vList2"/>
    <dgm:cxn modelId="{C0802EC8-5F98-4F25-B24F-B03A3300351C}" type="presParOf" srcId="{C429C70B-2E3E-47B7-8CEA-31BB3B1C5EA8}" destId="{3CD4A026-2FB7-4E87-8909-C1CCDEF3E3F0}" srcOrd="2" destOrd="0" presId="urn:microsoft.com/office/officeart/2005/8/layout/vList2"/>
    <dgm:cxn modelId="{6D53540D-ADB6-479B-B804-9D6CFBA87345}" type="presParOf" srcId="{C429C70B-2E3E-47B7-8CEA-31BB3B1C5EA8}" destId="{B68F5D62-5E2D-4B1C-9A43-0B41DDE0B004}" srcOrd="3" destOrd="0" presId="urn:microsoft.com/office/officeart/2005/8/layout/vList2"/>
    <dgm:cxn modelId="{779B0456-2AC8-4E04-B25A-87A0F625E574}" type="presParOf" srcId="{C429C70B-2E3E-47B7-8CEA-31BB3B1C5EA8}" destId="{717281AD-A51A-438B-A924-D4CF0DDE7524}" srcOrd="4" destOrd="0" presId="urn:microsoft.com/office/officeart/2005/8/layout/vList2"/>
    <dgm:cxn modelId="{147E41C1-9D1B-4FE9-925A-19D1A4934690}" type="presParOf" srcId="{C429C70B-2E3E-47B7-8CEA-31BB3B1C5EA8}" destId="{449DB3FD-D126-4A4C-B2FA-45B3FC6FD67B}" srcOrd="5" destOrd="0" presId="urn:microsoft.com/office/officeart/2005/8/layout/vList2"/>
    <dgm:cxn modelId="{D59B52B9-75F8-4781-ADF5-434EA65D928C}" type="presParOf" srcId="{C429C70B-2E3E-47B7-8CEA-31BB3B1C5EA8}" destId="{6EB9F660-2D40-475A-BE55-3822F8E3BDB4}" srcOrd="6" destOrd="0" presId="urn:microsoft.com/office/officeart/2005/8/layout/vList2"/>
    <dgm:cxn modelId="{0F09F1D2-07FC-4047-BE14-A2C973537270}" type="presParOf" srcId="{C429C70B-2E3E-47B7-8CEA-31BB3B1C5EA8}" destId="{74A0F125-EC71-4CD2-BE02-6918A5A99356}" srcOrd="7" destOrd="0" presId="urn:microsoft.com/office/officeart/2005/8/layout/vList2"/>
    <dgm:cxn modelId="{C7AB875D-17AD-4D8E-8901-2A5376EFC820}" type="presParOf" srcId="{C429C70B-2E3E-47B7-8CEA-31BB3B1C5EA8}" destId="{E3D6B345-DFCA-499D-B107-CBC1CA53C896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4A939BE-0033-4D63-8870-7463AC3EF058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A2DE660-7BD8-40D6-B907-79C94F7D99EE}">
      <dgm:prSet custT="1"/>
      <dgm:spPr/>
      <dgm:t>
        <a:bodyPr/>
        <a:lstStyle/>
        <a:p>
          <a:pPr rtl="0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Обладает правом законодательной инициативы, т.е. имеет право инициировать внесение проекта закона на рассмотрение в ФС РФ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359699-13D5-4898-9FF7-C0055DD2E048}" type="parTrans" cxnId="{7AF7C82F-A15F-4C39-BD6D-9433B33CC7C9}">
      <dgm:prSet/>
      <dgm:spPr/>
      <dgm:t>
        <a:bodyPr/>
        <a:lstStyle/>
        <a:p>
          <a:endParaRPr lang="ru-RU"/>
        </a:p>
      </dgm:t>
    </dgm:pt>
    <dgm:pt modelId="{C31E1E60-91E7-44DC-B9EF-9E1EA4B833F4}" type="sibTrans" cxnId="{7AF7C82F-A15F-4C39-BD6D-9433B33CC7C9}">
      <dgm:prSet/>
      <dgm:spPr/>
      <dgm:t>
        <a:bodyPr/>
        <a:lstStyle/>
        <a:p>
          <a:endParaRPr lang="ru-RU"/>
        </a:p>
      </dgm:t>
    </dgm:pt>
    <dgm:pt modelId="{9D0731CD-76C3-4E41-9CC9-2E0ED00BA121}">
      <dgm:prSet custT="1"/>
      <dgm:spPr/>
      <dgm:t>
        <a:bodyPr/>
        <a:lstStyle/>
        <a:p>
          <a:pPr rtl="0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Дает письменные заключения на законопроекты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E291BC-6DCA-4A54-B72B-6C293F17C304}" type="parTrans" cxnId="{7EDDF6F7-DA99-4763-9178-FBD0034D9F36}">
      <dgm:prSet/>
      <dgm:spPr/>
      <dgm:t>
        <a:bodyPr/>
        <a:lstStyle/>
        <a:p>
          <a:endParaRPr lang="ru-RU"/>
        </a:p>
      </dgm:t>
    </dgm:pt>
    <dgm:pt modelId="{CECD1A40-673C-4330-879F-BCC2F12CA15A}" type="sibTrans" cxnId="{7EDDF6F7-DA99-4763-9178-FBD0034D9F36}">
      <dgm:prSet/>
      <dgm:spPr/>
      <dgm:t>
        <a:bodyPr/>
        <a:lstStyle/>
        <a:p>
          <a:endParaRPr lang="ru-RU"/>
        </a:p>
      </dgm:t>
    </dgm:pt>
    <dgm:pt modelId="{990C9748-3000-4F55-BFA3-4EAB5B6B7432}">
      <dgm:prSet custT="1"/>
      <dgm:spPr/>
      <dgm:t>
        <a:bodyPr/>
        <a:lstStyle/>
        <a:p>
          <a:pPr rtl="0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Является соавтором принятых федеральных законов и т.д.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54485B-2E1F-49E0-84E7-3ABBD46D0D79}" type="parTrans" cxnId="{23A0EB78-7C91-47E5-A7F5-221B289F6CBD}">
      <dgm:prSet/>
      <dgm:spPr/>
      <dgm:t>
        <a:bodyPr/>
        <a:lstStyle/>
        <a:p>
          <a:endParaRPr lang="ru-RU"/>
        </a:p>
      </dgm:t>
    </dgm:pt>
    <dgm:pt modelId="{E62DE46C-D216-4BCE-813C-6B1325E06F0F}" type="sibTrans" cxnId="{23A0EB78-7C91-47E5-A7F5-221B289F6CBD}">
      <dgm:prSet/>
      <dgm:spPr/>
      <dgm:t>
        <a:bodyPr/>
        <a:lstStyle/>
        <a:p>
          <a:endParaRPr lang="ru-RU"/>
        </a:p>
      </dgm:t>
    </dgm:pt>
    <dgm:pt modelId="{5A137850-6B04-4548-8C68-28F223685940}" type="pres">
      <dgm:prSet presAssocID="{04A939BE-0033-4D63-8870-7463AC3EF058}" presName="vert0" presStyleCnt="0">
        <dgm:presLayoutVars>
          <dgm:dir/>
          <dgm:animOne val="branch"/>
          <dgm:animLvl val="lvl"/>
        </dgm:presLayoutVars>
      </dgm:prSet>
      <dgm:spPr/>
    </dgm:pt>
    <dgm:pt modelId="{8DB05248-30A2-4103-B597-9123DCA7DB18}" type="pres">
      <dgm:prSet presAssocID="{2A2DE660-7BD8-40D6-B907-79C94F7D99EE}" presName="thickLine" presStyleLbl="alignNode1" presStyleIdx="0" presStyleCnt="3"/>
      <dgm:spPr/>
    </dgm:pt>
    <dgm:pt modelId="{A7EB7594-28F9-4E2F-BA96-BB487895A979}" type="pres">
      <dgm:prSet presAssocID="{2A2DE660-7BD8-40D6-B907-79C94F7D99EE}" presName="horz1" presStyleCnt="0"/>
      <dgm:spPr/>
    </dgm:pt>
    <dgm:pt modelId="{3D0E759D-0864-4E13-89AA-6ACF9DB96B80}" type="pres">
      <dgm:prSet presAssocID="{2A2DE660-7BD8-40D6-B907-79C94F7D99EE}" presName="tx1" presStyleLbl="revTx" presStyleIdx="0" presStyleCnt="3"/>
      <dgm:spPr/>
    </dgm:pt>
    <dgm:pt modelId="{0A63BAF5-5DFB-4620-8665-52594EFBC73C}" type="pres">
      <dgm:prSet presAssocID="{2A2DE660-7BD8-40D6-B907-79C94F7D99EE}" presName="vert1" presStyleCnt="0"/>
      <dgm:spPr/>
    </dgm:pt>
    <dgm:pt modelId="{57D18397-C2B9-4DDE-8F35-20C6BD51C903}" type="pres">
      <dgm:prSet presAssocID="{9D0731CD-76C3-4E41-9CC9-2E0ED00BA121}" presName="thickLine" presStyleLbl="alignNode1" presStyleIdx="1" presStyleCnt="3"/>
      <dgm:spPr/>
    </dgm:pt>
    <dgm:pt modelId="{1ACBA205-0160-4A15-B05C-702BA0423FD3}" type="pres">
      <dgm:prSet presAssocID="{9D0731CD-76C3-4E41-9CC9-2E0ED00BA121}" presName="horz1" presStyleCnt="0"/>
      <dgm:spPr/>
    </dgm:pt>
    <dgm:pt modelId="{FC0B8EC0-DDF2-45BF-9BD8-92B6357CCD43}" type="pres">
      <dgm:prSet presAssocID="{9D0731CD-76C3-4E41-9CC9-2E0ED00BA121}" presName="tx1" presStyleLbl="revTx" presStyleIdx="1" presStyleCnt="3"/>
      <dgm:spPr/>
    </dgm:pt>
    <dgm:pt modelId="{F1FBDBDA-2866-4E87-9779-9F825EA15214}" type="pres">
      <dgm:prSet presAssocID="{9D0731CD-76C3-4E41-9CC9-2E0ED00BA121}" presName="vert1" presStyleCnt="0"/>
      <dgm:spPr/>
    </dgm:pt>
    <dgm:pt modelId="{7A179186-5C88-4713-81F9-A0070C4AA253}" type="pres">
      <dgm:prSet presAssocID="{990C9748-3000-4F55-BFA3-4EAB5B6B7432}" presName="thickLine" presStyleLbl="alignNode1" presStyleIdx="2" presStyleCnt="3"/>
      <dgm:spPr/>
    </dgm:pt>
    <dgm:pt modelId="{E1CCEA69-D704-4D7B-BB6F-4D1B0787BC03}" type="pres">
      <dgm:prSet presAssocID="{990C9748-3000-4F55-BFA3-4EAB5B6B7432}" presName="horz1" presStyleCnt="0"/>
      <dgm:spPr/>
    </dgm:pt>
    <dgm:pt modelId="{4BA959FC-8106-49E4-9919-20AEA8347AB9}" type="pres">
      <dgm:prSet presAssocID="{990C9748-3000-4F55-BFA3-4EAB5B6B7432}" presName="tx1" presStyleLbl="revTx" presStyleIdx="2" presStyleCnt="3"/>
      <dgm:spPr/>
    </dgm:pt>
    <dgm:pt modelId="{B8DDDA46-BDCC-46ED-B375-67F85C3D1E40}" type="pres">
      <dgm:prSet presAssocID="{990C9748-3000-4F55-BFA3-4EAB5B6B7432}" presName="vert1" presStyleCnt="0"/>
      <dgm:spPr/>
    </dgm:pt>
  </dgm:ptLst>
  <dgm:cxnLst>
    <dgm:cxn modelId="{399C4BB5-4087-491B-B361-722ECC581FB8}" type="presOf" srcId="{04A939BE-0033-4D63-8870-7463AC3EF058}" destId="{5A137850-6B04-4548-8C68-28F223685940}" srcOrd="0" destOrd="0" presId="urn:microsoft.com/office/officeart/2008/layout/LinedList"/>
    <dgm:cxn modelId="{3DC1A213-6F84-4535-97CA-88C9841BC736}" type="presOf" srcId="{2A2DE660-7BD8-40D6-B907-79C94F7D99EE}" destId="{3D0E759D-0864-4E13-89AA-6ACF9DB96B80}" srcOrd="0" destOrd="0" presId="urn:microsoft.com/office/officeart/2008/layout/LinedList"/>
    <dgm:cxn modelId="{7AF7C82F-A15F-4C39-BD6D-9433B33CC7C9}" srcId="{04A939BE-0033-4D63-8870-7463AC3EF058}" destId="{2A2DE660-7BD8-40D6-B907-79C94F7D99EE}" srcOrd="0" destOrd="0" parTransId="{EA359699-13D5-4898-9FF7-C0055DD2E048}" sibTransId="{C31E1E60-91E7-44DC-B9EF-9E1EA4B833F4}"/>
    <dgm:cxn modelId="{7DE81860-9BA9-4426-AFE2-FD775E0D2218}" type="presOf" srcId="{990C9748-3000-4F55-BFA3-4EAB5B6B7432}" destId="{4BA959FC-8106-49E4-9919-20AEA8347AB9}" srcOrd="0" destOrd="0" presId="urn:microsoft.com/office/officeart/2008/layout/LinedList"/>
    <dgm:cxn modelId="{7EDDF6F7-DA99-4763-9178-FBD0034D9F36}" srcId="{04A939BE-0033-4D63-8870-7463AC3EF058}" destId="{9D0731CD-76C3-4E41-9CC9-2E0ED00BA121}" srcOrd="1" destOrd="0" parTransId="{D3E291BC-6DCA-4A54-B72B-6C293F17C304}" sibTransId="{CECD1A40-673C-4330-879F-BCC2F12CA15A}"/>
    <dgm:cxn modelId="{23A0EB78-7C91-47E5-A7F5-221B289F6CBD}" srcId="{04A939BE-0033-4D63-8870-7463AC3EF058}" destId="{990C9748-3000-4F55-BFA3-4EAB5B6B7432}" srcOrd="2" destOrd="0" parTransId="{8854485B-2E1F-49E0-84E7-3ABBD46D0D79}" sibTransId="{E62DE46C-D216-4BCE-813C-6B1325E06F0F}"/>
    <dgm:cxn modelId="{88831053-3909-41E4-9FB9-0412BF1D5F3A}" type="presOf" srcId="{9D0731CD-76C3-4E41-9CC9-2E0ED00BA121}" destId="{FC0B8EC0-DDF2-45BF-9BD8-92B6357CCD43}" srcOrd="0" destOrd="0" presId="urn:microsoft.com/office/officeart/2008/layout/LinedList"/>
    <dgm:cxn modelId="{0DE01A5D-49FE-4E37-A8E3-821AC8DD0ED7}" type="presParOf" srcId="{5A137850-6B04-4548-8C68-28F223685940}" destId="{8DB05248-30A2-4103-B597-9123DCA7DB18}" srcOrd="0" destOrd="0" presId="urn:microsoft.com/office/officeart/2008/layout/LinedList"/>
    <dgm:cxn modelId="{B7BD1EFE-6112-4B41-83E5-4647C1BC3541}" type="presParOf" srcId="{5A137850-6B04-4548-8C68-28F223685940}" destId="{A7EB7594-28F9-4E2F-BA96-BB487895A979}" srcOrd="1" destOrd="0" presId="urn:microsoft.com/office/officeart/2008/layout/LinedList"/>
    <dgm:cxn modelId="{DC544AD1-48F4-4352-8772-8461E48F2090}" type="presParOf" srcId="{A7EB7594-28F9-4E2F-BA96-BB487895A979}" destId="{3D0E759D-0864-4E13-89AA-6ACF9DB96B80}" srcOrd="0" destOrd="0" presId="urn:microsoft.com/office/officeart/2008/layout/LinedList"/>
    <dgm:cxn modelId="{5A49C702-A141-4BC0-AF8E-C37516336E4E}" type="presParOf" srcId="{A7EB7594-28F9-4E2F-BA96-BB487895A979}" destId="{0A63BAF5-5DFB-4620-8665-52594EFBC73C}" srcOrd="1" destOrd="0" presId="urn:microsoft.com/office/officeart/2008/layout/LinedList"/>
    <dgm:cxn modelId="{68F00042-4305-4916-A259-1E8544FD2374}" type="presParOf" srcId="{5A137850-6B04-4548-8C68-28F223685940}" destId="{57D18397-C2B9-4DDE-8F35-20C6BD51C903}" srcOrd="2" destOrd="0" presId="urn:microsoft.com/office/officeart/2008/layout/LinedList"/>
    <dgm:cxn modelId="{7D3FABDD-B1A1-4C5F-8D78-7DFA64DF32CE}" type="presParOf" srcId="{5A137850-6B04-4548-8C68-28F223685940}" destId="{1ACBA205-0160-4A15-B05C-702BA0423FD3}" srcOrd="3" destOrd="0" presId="urn:microsoft.com/office/officeart/2008/layout/LinedList"/>
    <dgm:cxn modelId="{0310CEF7-50ED-41B9-822A-DA37FB8690C9}" type="presParOf" srcId="{1ACBA205-0160-4A15-B05C-702BA0423FD3}" destId="{FC0B8EC0-DDF2-45BF-9BD8-92B6357CCD43}" srcOrd="0" destOrd="0" presId="urn:microsoft.com/office/officeart/2008/layout/LinedList"/>
    <dgm:cxn modelId="{1BCC8E28-844D-4461-9A96-B7004F578098}" type="presParOf" srcId="{1ACBA205-0160-4A15-B05C-702BA0423FD3}" destId="{F1FBDBDA-2866-4E87-9779-9F825EA15214}" srcOrd="1" destOrd="0" presId="urn:microsoft.com/office/officeart/2008/layout/LinedList"/>
    <dgm:cxn modelId="{E28D4EC2-A199-4C55-A43F-07BA554EEF2B}" type="presParOf" srcId="{5A137850-6B04-4548-8C68-28F223685940}" destId="{7A179186-5C88-4713-81F9-A0070C4AA253}" srcOrd="4" destOrd="0" presId="urn:microsoft.com/office/officeart/2008/layout/LinedList"/>
    <dgm:cxn modelId="{773DBAF7-63EE-4583-BD46-5F8498A21AC9}" type="presParOf" srcId="{5A137850-6B04-4548-8C68-28F223685940}" destId="{E1CCEA69-D704-4D7B-BB6F-4D1B0787BC03}" srcOrd="5" destOrd="0" presId="urn:microsoft.com/office/officeart/2008/layout/LinedList"/>
    <dgm:cxn modelId="{43EF9BB6-86D8-41B9-B1CA-9C7BBCA1B6A2}" type="presParOf" srcId="{E1CCEA69-D704-4D7B-BB6F-4D1B0787BC03}" destId="{4BA959FC-8106-49E4-9919-20AEA8347AB9}" srcOrd="0" destOrd="0" presId="urn:microsoft.com/office/officeart/2008/layout/LinedList"/>
    <dgm:cxn modelId="{70DABACF-E12B-4F77-8A13-19EF07B0C545}" type="presParOf" srcId="{E1CCEA69-D704-4D7B-BB6F-4D1B0787BC03}" destId="{B8DDDA46-BDCC-46ED-B375-67F85C3D1E4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3600E2-283C-4E59-8FFB-C8E328182BAF}">
      <dsp:nvSpPr>
        <dsp:cNvPr id="0" name=""/>
        <dsp:cNvSpPr/>
      </dsp:nvSpPr>
      <dsp:spPr>
        <a:xfrm>
          <a:off x="-4026983" y="-618155"/>
          <a:ext cx="4798843" cy="4798843"/>
        </a:xfrm>
        <a:prstGeom prst="blockArc">
          <a:avLst>
            <a:gd name="adj1" fmla="val 18900000"/>
            <a:gd name="adj2" fmla="val 2700000"/>
            <a:gd name="adj3" fmla="val 45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7C55E0-BFDD-4084-B43E-D48FEB1A6E49}">
      <dsp:nvSpPr>
        <dsp:cNvPr id="0" name=""/>
        <dsp:cNvSpPr/>
      </dsp:nvSpPr>
      <dsp:spPr>
        <a:xfrm>
          <a:off x="496375" y="356253"/>
          <a:ext cx="9807016" cy="7125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5552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Организации внутренней и внешней политики РФ.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6375" y="356253"/>
        <a:ext cx="9807016" cy="712506"/>
      </dsp:txXfrm>
    </dsp:sp>
    <dsp:sp modelId="{A3D07C91-F277-4027-A1E1-962B89897D66}">
      <dsp:nvSpPr>
        <dsp:cNvPr id="0" name=""/>
        <dsp:cNvSpPr/>
      </dsp:nvSpPr>
      <dsp:spPr>
        <a:xfrm>
          <a:off x="51059" y="267189"/>
          <a:ext cx="890633" cy="89063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443DD0-A7BB-404A-9844-54AD418ACE12}">
      <dsp:nvSpPr>
        <dsp:cNvPr id="0" name=""/>
        <dsp:cNvSpPr/>
      </dsp:nvSpPr>
      <dsp:spPr>
        <a:xfrm>
          <a:off x="755372" y="1425012"/>
          <a:ext cx="9548020" cy="7125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5552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Осуществлении взаимодействия органов публичной власти.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5372" y="1425012"/>
        <a:ext cx="9548020" cy="712506"/>
      </dsp:txXfrm>
    </dsp:sp>
    <dsp:sp modelId="{6D484C80-1E32-415B-9A7D-214B91DB49EB}">
      <dsp:nvSpPr>
        <dsp:cNvPr id="0" name=""/>
        <dsp:cNvSpPr/>
      </dsp:nvSpPr>
      <dsp:spPr>
        <a:xfrm>
          <a:off x="310055" y="1335949"/>
          <a:ext cx="890633" cy="89063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6D5161-15C3-41F1-878E-24152FCB2AA0}">
      <dsp:nvSpPr>
        <dsp:cNvPr id="0" name=""/>
        <dsp:cNvSpPr/>
      </dsp:nvSpPr>
      <dsp:spPr>
        <a:xfrm>
          <a:off x="496375" y="2493772"/>
          <a:ext cx="9807016" cy="7125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5552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Обеспечении единства системы исполнительной власти РФ и т.д.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6375" y="2493772"/>
        <a:ext cx="9807016" cy="712506"/>
      </dsp:txXfrm>
    </dsp:sp>
    <dsp:sp modelId="{CF803A76-989A-4608-B8E9-812F19BE55A7}">
      <dsp:nvSpPr>
        <dsp:cNvPr id="0" name=""/>
        <dsp:cNvSpPr/>
      </dsp:nvSpPr>
      <dsp:spPr>
        <a:xfrm>
          <a:off x="51059" y="2404709"/>
          <a:ext cx="890633" cy="89063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CC53C7-43CE-4183-B38E-246D47333757}">
      <dsp:nvSpPr>
        <dsp:cNvPr id="0" name=""/>
        <dsp:cNvSpPr/>
      </dsp:nvSpPr>
      <dsp:spPr>
        <a:xfrm>
          <a:off x="0" y="5436"/>
          <a:ext cx="9648988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Создание и поддержание достойного уровня жизни, благосостояния граждан.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467" y="42903"/>
        <a:ext cx="9574054" cy="692586"/>
      </dsp:txXfrm>
    </dsp:sp>
    <dsp:sp modelId="{3CD4A026-2FB7-4E87-8909-C1CCDEF3E3F0}">
      <dsp:nvSpPr>
        <dsp:cNvPr id="0" name=""/>
        <dsp:cNvSpPr/>
      </dsp:nvSpPr>
      <dsp:spPr>
        <a:xfrm>
          <a:off x="0" y="891036"/>
          <a:ext cx="9648988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Обеспечение общественного порядка и безопасности.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467" y="928503"/>
        <a:ext cx="9574054" cy="692586"/>
      </dsp:txXfrm>
    </dsp:sp>
    <dsp:sp modelId="{717281AD-A51A-438B-A924-D4CF0DDE7524}">
      <dsp:nvSpPr>
        <dsp:cNvPr id="0" name=""/>
        <dsp:cNvSpPr/>
      </dsp:nvSpPr>
      <dsp:spPr>
        <a:xfrm>
          <a:off x="0" y="1776636"/>
          <a:ext cx="9648988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Эффективное государственное регулирование процессов, происходящих в разных сферах его жизнедеятельности.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467" y="1814103"/>
        <a:ext cx="9574054" cy="692586"/>
      </dsp:txXfrm>
    </dsp:sp>
    <dsp:sp modelId="{6EB9F660-2D40-475A-BE55-3822F8E3BDB4}">
      <dsp:nvSpPr>
        <dsp:cNvPr id="0" name=""/>
        <dsp:cNvSpPr/>
      </dsp:nvSpPr>
      <dsp:spPr>
        <a:xfrm>
          <a:off x="0" y="2662236"/>
          <a:ext cx="9648988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Эффективное регулирование рыночного механизма и механизма налогообложения.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467" y="2699703"/>
        <a:ext cx="9574054" cy="692586"/>
      </dsp:txXfrm>
    </dsp:sp>
    <dsp:sp modelId="{E3D6B345-DFCA-499D-B107-CBC1CA53C896}">
      <dsp:nvSpPr>
        <dsp:cNvPr id="0" name=""/>
        <dsp:cNvSpPr/>
      </dsp:nvSpPr>
      <dsp:spPr>
        <a:xfrm>
          <a:off x="0" y="3547836"/>
          <a:ext cx="9648988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Развитие кадрового потенциала управления и т.д.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467" y="3585303"/>
        <a:ext cx="9574054" cy="6925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B05248-30A2-4103-B597-9123DCA7DB18}">
      <dsp:nvSpPr>
        <dsp:cNvPr id="0" name=""/>
        <dsp:cNvSpPr/>
      </dsp:nvSpPr>
      <dsp:spPr>
        <a:xfrm>
          <a:off x="0" y="1722"/>
          <a:ext cx="953607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0E759D-0864-4E13-89AA-6ACF9DB96B80}">
      <dsp:nvSpPr>
        <dsp:cNvPr id="0" name=""/>
        <dsp:cNvSpPr/>
      </dsp:nvSpPr>
      <dsp:spPr>
        <a:xfrm>
          <a:off x="0" y="1722"/>
          <a:ext cx="9536073" cy="11747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Обладает правом законодательной инициативы, т.е. имеет право инициировать внесение проекта закона на рассмотрение в ФС РФ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722"/>
        <a:ext cx="9536073" cy="1174778"/>
      </dsp:txXfrm>
    </dsp:sp>
    <dsp:sp modelId="{57D18397-C2B9-4DDE-8F35-20C6BD51C903}">
      <dsp:nvSpPr>
        <dsp:cNvPr id="0" name=""/>
        <dsp:cNvSpPr/>
      </dsp:nvSpPr>
      <dsp:spPr>
        <a:xfrm>
          <a:off x="0" y="1176500"/>
          <a:ext cx="953607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0B8EC0-DDF2-45BF-9BD8-92B6357CCD43}">
      <dsp:nvSpPr>
        <dsp:cNvPr id="0" name=""/>
        <dsp:cNvSpPr/>
      </dsp:nvSpPr>
      <dsp:spPr>
        <a:xfrm>
          <a:off x="0" y="1176500"/>
          <a:ext cx="9536073" cy="11747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Дает письменные заключения на законопроекты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176500"/>
        <a:ext cx="9536073" cy="1174778"/>
      </dsp:txXfrm>
    </dsp:sp>
    <dsp:sp modelId="{7A179186-5C88-4713-81F9-A0070C4AA253}">
      <dsp:nvSpPr>
        <dsp:cNvPr id="0" name=""/>
        <dsp:cNvSpPr/>
      </dsp:nvSpPr>
      <dsp:spPr>
        <a:xfrm>
          <a:off x="0" y="2351279"/>
          <a:ext cx="953607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A959FC-8106-49E4-9919-20AEA8347AB9}">
      <dsp:nvSpPr>
        <dsp:cNvPr id="0" name=""/>
        <dsp:cNvSpPr/>
      </dsp:nvSpPr>
      <dsp:spPr>
        <a:xfrm>
          <a:off x="0" y="2351279"/>
          <a:ext cx="9536073" cy="11747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Является соавтором принятых федеральных законов и т.д.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351279"/>
        <a:ext cx="9536073" cy="11747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3899606-63E3-4C36-AFE2-02EA9F2008D6}" type="datetimeFigureOut">
              <a:rPr lang="ru-RU" smtClean="0"/>
              <a:pPr/>
              <a:t>26.12.2022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26F90E-D5F4-40BA-BC2C-BCB06E445E81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7731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9606-63E3-4C36-AFE2-02EA9F2008D6}" type="datetimeFigureOut">
              <a:rPr lang="ru-RU" smtClean="0"/>
              <a:pPr/>
              <a:t>26.12.2022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F90E-D5F4-40BA-BC2C-BCB06E445E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44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9606-63E3-4C36-AFE2-02EA9F2008D6}" type="datetimeFigureOut">
              <a:rPr lang="ru-RU" smtClean="0"/>
              <a:pPr/>
              <a:t>26.12.2022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F90E-D5F4-40BA-BC2C-BCB06E445E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314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9606-63E3-4C36-AFE2-02EA9F2008D6}" type="datetimeFigureOut">
              <a:rPr lang="ru-RU" smtClean="0"/>
              <a:pPr/>
              <a:t>26.12.2022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F90E-D5F4-40BA-BC2C-BCB06E445E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38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9606-63E3-4C36-AFE2-02EA9F2008D6}" type="datetimeFigureOut">
              <a:rPr lang="ru-RU" smtClean="0"/>
              <a:pPr/>
              <a:t>26.12.2022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F90E-D5F4-40BA-BC2C-BCB06E445E81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3296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9606-63E3-4C36-AFE2-02EA9F2008D6}" type="datetimeFigureOut">
              <a:rPr lang="ru-RU" smtClean="0"/>
              <a:pPr/>
              <a:t>26.12.2022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F90E-D5F4-40BA-BC2C-BCB06E445E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2917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9606-63E3-4C36-AFE2-02EA9F2008D6}" type="datetimeFigureOut">
              <a:rPr lang="ru-RU" smtClean="0"/>
              <a:pPr/>
              <a:t>26.12.2022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F90E-D5F4-40BA-BC2C-BCB06E445E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3513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9606-63E3-4C36-AFE2-02EA9F2008D6}" type="datetimeFigureOut">
              <a:rPr lang="ru-RU" smtClean="0"/>
              <a:pPr/>
              <a:t>26.12.2022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F90E-D5F4-40BA-BC2C-BCB06E445E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484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9606-63E3-4C36-AFE2-02EA9F2008D6}" type="datetimeFigureOut">
              <a:rPr lang="ru-RU" smtClean="0"/>
              <a:pPr/>
              <a:t>26.12.2022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F90E-D5F4-40BA-BC2C-BCB06E445E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183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9606-63E3-4C36-AFE2-02EA9F2008D6}" type="datetimeFigureOut">
              <a:rPr lang="ru-RU" smtClean="0"/>
              <a:pPr/>
              <a:t>26.12.2022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F90E-D5F4-40BA-BC2C-BCB06E445E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675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9606-63E3-4C36-AFE2-02EA9F2008D6}" type="datetimeFigureOut">
              <a:rPr lang="ru-RU" smtClean="0"/>
              <a:pPr/>
              <a:t>26.12.2022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F90E-D5F4-40BA-BC2C-BCB06E445E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402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3899606-63E3-4C36-AFE2-02EA9F2008D6}" type="datetimeFigureOut">
              <a:rPr lang="ru-RU" smtClean="0"/>
              <a:pPr/>
              <a:t>26.12.2022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A126F90E-D5F4-40BA-BC2C-BCB06E445E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560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33482" y="1210491"/>
            <a:ext cx="8548534" cy="2506603"/>
          </a:xfrm>
        </p:spPr>
        <p:txBody>
          <a:bodyPr>
            <a:noAutofit/>
          </a:bodyPr>
          <a:lstStyle/>
          <a:p>
            <a:pPr algn="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Российской Федерации в условиях меняющегося законодательства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48544" y="5486066"/>
            <a:ext cx="6070601" cy="12192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 подготовила: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7952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2654" y="200297"/>
            <a:ext cx="8596668" cy="939800"/>
          </a:xfrm>
        </p:spPr>
        <p:txBody>
          <a:bodyPr>
            <a:noAutofit/>
          </a:bodyPr>
          <a:lstStyle/>
          <a:p>
            <a:pPr algn="ctr" fontAlgn="base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РФ и поправки в Конституцию РФ от 2020 года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174132"/>
              </p:ext>
            </p:extLst>
          </p:nvPr>
        </p:nvGraphicFramePr>
        <p:xfrm>
          <a:off x="678548" y="1061720"/>
          <a:ext cx="10755806" cy="530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7903">
                  <a:extLst>
                    <a:ext uri="{9D8B030D-6E8A-4147-A177-3AD203B41FA5}">
                      <a16:colId xmlns:a16="http://schemas.microsoft.com/office/drawing/2014/main" val="3122773988"/>
                    </a:ext>
                  </a:extLst>
                </a:gridCol>
                <a:gridCol w="5377903">
                  <a:extLst>
                    <a:ext uri="{9D8B030D-6E8A-4147-A177-3AD203B41FA5}">
                      <a16:colId xmlns:a16="http://schemas.microsoft.com/office/drawing/2014/main" val="4209071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Раньше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(до внесения поправок)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Сейчас (после внесения поправок)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6073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Исполнительную власть Российской Федерации осуществляет Правительство Российской Федерации.</a:t>
                      </a:r>
                      <a:endParaRPr lang="ru-RU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Исполнительную власть Российской Федерации осуществляет Правительство Российской Федерации 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под </a:t>
                      </a:r>
                      <a:r>
                        <a:rPr lang="ru-RU" sz="1800" b="1" i="0" u="sng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общим руководством Президента Российской Федерации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9031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Председатель Правительства Российской Федерации назначается Президентом Российской Федерации с согласия Государственной Думы.</a:t>
                      </a:r>
                      <a:endParaRPr lang="ru-RU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Председатель Правительства Российской Федерации назначается Президентом Российской Федерации </a:t>
                      </a:r>
                      <a:r>
                        <a:rPr lang="ru-RU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согласия Государственной Думы</a:t>
                      </a:r>
                      <a:r>
                        <a:rPr lang="ru-RU" i="0" u="sng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b="1" i="0" u="sng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после утверждения его кандидатуры Государственной Думой.</a:t>
                      </a:r>
                      <a:endParaRPr lang="ru-RU" i="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4288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Председатель Правительства Российской Федерации представляет Президенту Российской Федерации предложения о структуре федеральных органов исполнительной власти.</a:t>
                      </a:r>
                      <a:endParaRPr lang="ru-RU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Председатель Правительства Российской Федерации представляет Президенту Российской Федерации предложения о структуре федеральных органов исполнительной власти, </a:t>
                      </a:r>
                      <a:r>
                        <a:rPr lang="ru-RU" sz="1800" b="1" i="0" u="sng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 исключением случая, когда предшествующий Председатель Правительства Российской Федерации освобожден от должности Президентом Российской Федерации.</a:t>
                      </a:r>
                      <a:endParaRPr lang="ru-RU" b="1" i="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8825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3721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7005" y="244205"/>
            <a:ext cx="8596668" cy="861422"/>
          </a:xfrm>
        </p:spPr>
        <p:txBody>
          <a:bodyPr>
            <a:noAutofit/>
          </a:bodyPr>
          <a:lstStyle/>
          <a:p>
            <a:pPr algn="ctr" fontAlgn="base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РФ и поправки в Конституцию РФ от 2020 года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941437"/>
              </p:ext>
            </p:extLst>
          </p:nvPr>
        </p:nvGraphicFramePr>
        <p:xfrm>
          <a:off x="668098" y="1105627"/>
          <a:ext cx="11034482" cy="530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7241">
                  <a:extLst>
                    <a:ext uri="{9D8B030D-6E8A-4147-A177-3AD203B41FA5}">
                      <a16:colId xmlns:a16="http://schemas.microsoft.com/office/drawing/2014/main" val="3122773988"/>
                    </a:ext>
                  </a:extLst>
                </a:gridCol>
                <a:gridCol w="5517241">
                  <a:extLst>
                    <a:ext uri="{9D8B030D-6E8A-4147-A177-3AD203B41FA5}">
                      <a16:colId xmlns:a16="http://schemas.microsoft.com/office/drawing/2014/main" val="4209071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Раньше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(до внесения поправок)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Сейчас (после внесения поправок)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6073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Председатель Правительства Российской Федерации не позднее недельного срока после назначения представляет Президенту Российской Федерации предложения о структуре федеральных органов исполнительной власти.</a:t>
                      </a:r>
                      <a:endParaRPr lang="ru-RU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Председатель Правительства Российской Федерации не позднее недельного срока после назначения представляет Президенту Российской Федерации предложения о структуре федеральных органов исполнительной власти, </a:t>
                      </a:r>
                      <a:r>
                        <a:rPr lang="ru-RU" sz="1800" b="1" i="0" u="sng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 исключением случая, когда предшествующий Председатель Правительства Российской Федерации освобожден от должности Президентом Российской Федерации.</a:t>
                      </a:r>
                      <a:endParaRPr lang="ru-RU" i="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9031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Председатель Правительства Российской Федерации определяет основные направления деятельности Правительства Российской Федерации и организует его работу.</a:t>
                      </a:r>
                      <a:endParaRPr lang="ru-RU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Председатель Правительства Российской Федерации </a:t>
                      </a:r>
                      <a:r>
                        <a:rPr lang="ru-RU" sz="1800" b="1" i="0" u="sng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организует работу Правительства Российской Федерации</a:t>
                      </a:r>
                      <a:endParaRPr lang="ru-RU" i="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4288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0" i="0" u="non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Полномочия</a:t>
                      </a:r>
                      <a:r>
                        <a:rPr lang="ru-RU" b="0" i="0" u="non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Правительства РФ (ст. 114 Конституции РФ)</a:t>
                      </a:r>
                      <a:endParaRPr lang="ru-RU" b="0" i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1" i="0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Новые полномочия Правительства РФ:</a:t>
                      </a:r>
                      <a:endParaRPr lang="ru-RU" b="1" i="0" u="sng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="0" i="0" u="non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обеспечивает государственную поддержку научно-технологического развития Российской Федерации;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="0" i="0" u="non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осуществляет меры по поддержке добровольческой (волонтерской) деятельности</a:t>
                      </a:r>
                      <a:r>
                        <a:rPr lang="ru-RU" sz="1800" b="0" i="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 т.д.</a:t>
                      </a:r>
                      <a:endParaRPr lang="ru-RU" b="0" i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8825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4350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87721" y="2068166"/>
            <a:ext cx="7766936" cy="1646302"/>
          </a:xfrm>
        </p:spPr>
        <p:txBody>
          <a:bodyPr>
            <a:normAutofit/>
          </a:bodyPr>
          <a:lstStyle/>
          <a:p>
            <a:pPr algn="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62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2846" y="158237"/>
            <a:ext cx="8596668" cy="939800"/>
          </a:xfrm>
        </p:spPr>
        <p:txBody>
          <a:bodyPr>
            <a:noAutofit/>
          </a:bodyPr>
          <a:lstStyle/>
          <a:p>
            <a:pPr algn="ctr" fontAlgn="base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РФ и система разделения властей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93835" y="1204548"/>
            <a:ext cx="10814690" cy="5016758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45720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Россия определяется как правового государство. Впервые это можно обнаружить после изучения ст.1 Конституции РФ. Так, содержание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ч.1 ст. 1 Конституции РФ выглядит следующим образом: «Российская Федерация - Россия есть демократическое федеративное правовое государство с республиканской формой правления</a:t>
            </a: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indent="45720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Соответственно, трактовка РФ как правового государства может говорить о том, что в ней действует отличительные признаки истинного правового государства, в том числе и разделения властей.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10 Конституции РФ устанавливает, что государственная власть в нашей стране делится на три ветви власти.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Органы, их осуществляющие, самостоятельны. Это означает, что и сами ветви обладают самостоятельностью в принятии управленческих решений, находящихся в их исключительной компетенции. </a:t>
            </a:r>
          </a:p>
          <a:p>
            <a:pPr indent="45720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этим,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ч.1 ст.11 Конституции РФ устанавливает, что государственная власть в нашей стране представлена следующими центральными органами власти:</a:t>
            </a:r>
          </a:p>
          <a:p>
            <a:pPr indent="45720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Президент РФ;</a:t>
            </a:r>
          </a:p>
          <a:p>
            <a:pPr indent="45720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Федеральное Собрание (Совет Федерации и Государственная Дума);</a:t>
            </a:r>
          </a:p>
          <a:p>
            <a:pPr indent="457200" algn="just"/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Правительство;</a:t>
            </a:r>
          </a:p>
          <a:p>
            <a:pPr indent="45720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суды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057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9252" y="166946"/>
            <a:ext cx="8596668" cy="939800"/>
          </a:xfrm>
        </p:spPr>
        <p:txBody>
          <a:bodyPr>
            <a:noAutofit/>
          </a:bodyPr>
          <a:lstStyle/>
          <a:p>
            <a:pPr algn="ctr" fontAlgn="base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РФ и федеративное устройство РФ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271451" y="1336145"/>
            <a:ext cx="9950467" cy="4401205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457200" algn="just"/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Ст.1 Конституции РФ определяет форму государственного устройства РФ. Так, наша страна определяется как федеративное государство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Это обусловлено тем, что территория страны делится на самостоятельные административно-территориальные единицы в лице субъектов РФ. Они обладают относительной самостоятельностью, однако имеют свои вопросы ведения, а также вопросы совместного ведения с центром, т.е. с РФ. На данный момент времени в РФ действует 89 субъектов РФ, имеющих различный правовой статус и территориальное деление. Так, например, выделяют области, республики, автономные округа и т.д.</a:t>
            </a:r>
          </a:p>
          <a:p>
            <a:pPr indent="457200" algn="just"/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федеральном уровне власти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свои компетенции деятельности осуществляет центр в лице публично-правового образования РФ.</a:t>
            </a:r>
          </a:p>
          <a:p>
            <a:pPr indent="457200" algn="just"/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касательно регионального уровня власти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на нам властные полномочия находятся в компетенции деятельности публично-правового образования субъектов РФ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/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Правительство РФ действует на федеральном уровне власти, т.е. на территории РФ.</a:t>
            </a:r>
            <a:endParaRPr lang="ru-RU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223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5378" y="367243"/>
            <a:ext cx="8596668" cy="939800"/>
          </a:xfrm>
        </p:spPr>
        <p:txBody>
          <a:bodyPr>
            <a:noAutofit/>
          </a:bodyPr>
          <a:lstStyle/>
          <a:p>
            <a:pPr algn="ctr" fontAlgn="base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РФ и его правосубъектность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262557" y="2029619"/>
            <a:ext cx="9727660" cy="2862322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457200" algn="just"/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Правосубъектность Правительства РФ заключается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ее возможности осуществлять субъективные права и выполнять юридические обязанности, т.е. выступать субъектом правоотношения. Для этого формирование его состава должно подчиняться определенным правилам. Так, в соответствии со ст.6  Федерального конституционного закона от 06.11.2020 N 4-ФКЗ «О Правительстве Российской Федерации»,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членом Правительства РФ может быть:</a:t>
            </a:r>
          </a:p>
          <a:p>
            <a:pPr indent="45720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гражданин, достигший возраста 30 лет;</a:t>
            </a:r>
          </a:p>
          <a:p>
            <a:pPr indent="45720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гражданин, не имеющий гражданства иностранного государства либо вида на жительства.</a:t>
            </a:r>
          </a:p>
        </p:txBody>
      </p:sp>
    </p:spTree>
    <p:extLst>
      <p:ext uri="{BB962C8B-B14F-4D97-AF65-F5344CB8AC3E}">
        <p14:creationId xmlns:p14="http://schemas.microsoft.com/office/powerpoint/2010/main" val="2667737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4418" y="254032"/>
            <a:ext cx="8596668" cy="939800"/>
          </a:xfrm>
        </p:spPr>
        <p:txBody>
          <a:bodyPr>
            <a:noAutofit/>
          </a:bodyPr>
          <a:lstStyle/>
          <a:p>
            <a:pPr algn="ctr" fontAlgn="base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РФ и его полномочия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925492862"/>
              </p:ext>
            </p:extLst>
          </p:nvPr>
        </p:nvGraphicFramePr>
        <p:xfrm>
          <a:off x="674393" y="1566817"/>
          <a:ext cx="10350659" cy="35625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5217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7035" y="227906"/>
            <a:ext cx="8596668" cy="939800"/>
          </a:xfrm>
        </p:spPr>
        <p:txBody>
          <a:bodyPr>
            <a:noAutofit/>
          </a:bodyPr>
          <a:lstStyle/>
          <a:p>
            <a:pPr algn="ctr" fontAlgn="base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РФ и его задачи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601336080"/>
              </p:ext>
            </p:extLst>
          </p:nvPr>
        </p:nvGraphicFramePr>
        <p:xfrm>
          <a:off x="890875" y="1605056"/>
          <a:ext cx="9648988" cy="4320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720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9618" y="114695"/>
            <a:ext cx="8596668" cy="939800"/>
          </a:xfrm>
        </p:spPr>
        <p:txBody>
          <a:bodyPr>
            <a:noAutofit/>
          </a:bodyPr>
          <a:lstStyle/>
          <a:p>
            <a:pPr algn="ctr" fontAlgn="base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РФ и его структура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981123"/>
              </p:ext>
            </p:extLst>
          </p:nvPr>
        </p:nvGraphicFramePr>
        <p:xfrm>
          <a:off x="947176" y="932804"/>
          <a:ext cx="10083638" cy="53509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1213">
                  <a:extLst>
                    <a:ext uri="{9D8B030D-6E8A-4147-A177-3AD203B41FA5}">
                      <a16:colId xmlns:a16="http://schemas.microsoft.com/office/drawing/2014/main" val="628909191"/>
                    </a:ext>
                  </a:extLst>
                </a:gridCol>
                <a:gridCol w="2180087">
                  <a:extLst>
                    <a:ext uri="{9D8B030D-6E8A-4147-A177-3AD203B41FA5}">
                      <a16:colId xmlns:a16="http://schemas.microsoft.com/office/drawing/2014/main" val="555963325"/>
                    </a:ext>
                  </a:extLst>
                </a:gridCol>
                <a:gridCol w="4542338">
                  <a:extLst>
                    <a:ext uri="{9D8B030D-6E8A-4147-A177-3AD203B41FA5}">
                      <a16:colId xmlns:a16="http://schemas.microsoft.com/office/drawing/2014/main" val="1585601368"/>
                    </a:ext>
                  </a:extLst>
                </a:gridCol>
              </a:tblGrid>
              <a:tr h="54885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Структурные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единицы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Примеры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Полномочия и компетенции деятельности</a:t>
                      </a:r>
                    </a:p>
                    <a:p>
                      <a:pPr algn="ctr"/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5708677"/>
                  </a:ext>
                </a:extLst>
              </a:tr>
              <a:tr h="1784807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Федеральные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министерства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МВ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 РФ.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МИД РФ.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Минфин РФ и т.д.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Руководствуют подотчетной ими отраслью деятельности, образуются на основании действия Указа Президента РФ и возглавляется министром, который определяет перечень компетенций их деятельности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17434538"/>
                  </a:ext>
                </a:extLst>
              </a:tr>
              <a:tr h="1135464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Федеральные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службы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ФСБ.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ФМС.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ФСГС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т.д.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Осуществляют специальные функции в установленных сферах деятельности –исполнительные, контрольные, регулирующие, распорядительные и т.д.</a:t>
                      </a:r>
                    </a:p>
                    <a:p>
                      <a:pPr algn="l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52777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Федеральные агентства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Росархив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Роснедра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Росстандарт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т.д.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Осуществляют специальные функции в установленных сферах деятельности –исполнительные, контрольные, регулирующие, распорядительные и т.д.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0501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9746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0543" y="184363"/>
            <a:ext cx="8596668" cy="939800"/>
          </a:xfrm>
        </p:spPr>
        <p:txBody>
          <a:bodyPr>
            <a:noAutofit/>
          </a:bodyPr>
          <a:lstStyle/>
          <a:p>
            <a:pPr algn="ctr" fontAlgn="base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РФ и его роль в законотворческом процессе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434443926"/>
              </p:ext>
            </p:extLst>
          </p:nvPr>
        </p:nvGraphicFramePr>
        <p:xfrm>
          <a:off x="1172790" y="1696023"/>
          <a:ext cx="9536073" cy="35277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6767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9287" y="193072"/>
            <a:ext cx="8596668" cy="939800"/>
          </a:xfrm>
        </p:spPr>
        <p:txBody>
          <a:bodyPr>
            <a:noAutofit/>
          </a:bodyPr>
          <a:lstStyle/>
          <a:p>
            <a:pPr algn="ctr" fontAlgn="base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Прекращение полномочий Правительства РФ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074317" y="1630400"/>
            <a:ext cx="10159740" cy="3170099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2103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457200" algn="just"/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Сложение полномочий.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 слагает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свои полномочия перед вновь избранным Президентом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о сложении Правительством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 своих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полномочий оформляется распоряжением Правительства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день вступления в должность Президента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РФ.</a:t>
            </a:r>
          </a:p>
          <a:p>
            <a:pPr indent="457200" algn="just"/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Выражение недоверия или отказ в доверии.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ГД РФ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выразить недоверие Правительству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о недоверии Правительству Российской Федерации принимается большинством голосов от общего числа депутатов Государственной Думы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Председатель Правительства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 вправе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поставить перед Государственной Думой вопрос о доверии Правительству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 подлежит рассмотрению в течение семи дней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2061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Другая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F497D"/>
      </a:accent1>
      <a:accent2>
        <a:srgbClr val="E3DE00"/>
      </a:accent2>
      <a:accent3>
        <a:srgbClr val="E3DE0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TM03457444[[fn=Базис]]</Template>
  <TotalTime>9142</TotalTime>
  <Words>942</Words>
  <Application>Microsoft Office PowerPoint</Application>
  <PresentationFormat>Широкоэкранный</PresentationFormat>
  <Paragraphs>77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Corbel</vt:lpstr>
      <vt:lpstr>Times New Roman</vt:lpstr>
      <vt:lpstr>Базис</vt:lpstr>
      <vt:lpstr>Правительство Российской Федерации в условиях меняющегося законодательства</vt:lpstr>
      <vt:lpstr>Правительство РФ и система разделения властей РФ</vt:lpstr>
      <vt:lpstr>Правительство РФ и федеративное устройство РФ</vt:lpstr>
      <vt:lpstr>Правительство РФ и его правосубъектность</vt:lpstr>
      <vt:lpstr>Правительство РФ и его полномочия</vt:lpstr>
      <vt:lpstr>Правительство РФ и его задачи</vt:lpstr>
      <vt:lpstr>Правительство РФ и его структура</vt:lpstr>
      <vt:lpstr>Правительство РФ и его роль в законотворческом процессе</vt:lpstr>
      <vt:lpstr>Прекращение полномочий Правительства РФ</vt:lpstr>
      <vt:lpstr>Правительство РФ и поправки в Конституцию РФ от 2020 года</vt:lpstr>
      <vt:lpstr>Правительство РФ и поправки в Конституцию РФ от 2020 года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Устойчивое развитие городов</dc:title>
  <dc:creator>Ярослав Прядильников</dc:creator>
  <cp:lastModifiedBy>Ярослав Минкин</cp:lastModifiedBy>
  <cp:revision>199</cp:revision>
  <dcterms:created xsi:type="dcterms:W3CDTF">2020-09-23T16:40:47Z</dcterms:created>
  <dcterms:modified xsi:type="dcterms:W3CDTF">2022-12-26T13:43:58Z</dcterms:modified>
</cp:coreProperties>
</file>